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99" r:id="rId5"/>
    <p:sldId id="300" r:id="rId6"/>
    <p:sldId id="298" r:id="rId7"/>
  </p:sldIdLst>
  <p:sldSz cx="9144000" cy="5143500" type="screen16x9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50AAE6"/>
    <a:srgbClr val="5A6EB4"/>
    <a:srgbClr val="A00078"/>
    <a:srgbClr val="A01E28"/>
    <a:srgbClr val="A08232"/>
    <a:srgbClr val="DCA01E"/>
    <a:srgbClr val="FA8214"/>
    <a:srgbClr val="82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1212" autoAdjust="0"/>
  </p:normalViewPr>
  <p:slideViewPr>
    <p:cSldViewPr showGuides="1">
      <p:cViewPr varScale="1">
        <p:scale>
          <a:sx n="125" d="100"/>
          <a:sy n="125" d="100"/>
        </p:scale>
        <p:origin x="204" y="90"/>
      </p:cViewPr>
      <p:guideLst>
        <p:guide orient="horz" pos="1620"/>
        <p:guide pos="2880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800"/>
              <a:t>KIT – Universität des Landes Baden-Württemberg und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800"/>
              <a:t>nationales Forschungszentrum in der Helmholtz-Gemeinschaft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0883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ED99B0-9538-4AA1-98EA-85DB055578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49841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90575" indent="-314325">
              <a:buClr>
                <a:schemeClr val="accent1"/>
              </a:buClr>
              <a:buFont typeface="Symbol" panose="05050102010706020507" pitchFamily="18" charset="2"/>
              <a:buChar char="-"/>
              <a:defRPr/>
            </a:lvl2pPr>
            <a:lvl3pPr marL="1209675" indent="-276225"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250031"/>
            <a:ext cx="2089150" cy="43195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250031"/>
            <a:ext cx="6116638" cy="431958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898922"/>
            <a:ext cx="4102100" cy="3670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898922"/>
            <a:ext cx="4102100" cy="3670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570313" y="4839891"/>
            <a:ext cx="4248150" cy="2702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AG Wirtschaftsingenieurwesen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6" y="288132"/>
            <a:ext cx="6911975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Folientitel durch klicken hinzufügen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898922"/>
            <a:ext cx="8356600" cy="367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Karlsruhe Institute </a:t>
            </a:r>
            <a:r>
              <a:rPr lang="de-DE" dirty="0" err="1"/>
              <a:t>of</a:t>
            </a:r>
            <a:r>
              <a:rPr lang="de-DE" dirty="0"/>
              <a:t> Technology (KIT).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4833938"/>
            <a:ext cx="32543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92E4808B-34C1-43EB-9181-E82B4B238827}" type="slidenum">
              <a:rPr lang="de-DE" sz="900" b="1"/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/>
          </a:p>
        </p:txBody>
      </p:sp>
      <p:pic>
        <p:nvPicPr>
          <p:cNvPr id="10" name="Grafik 9" descr="kit_logo_de_farbe_positiv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670502" y="247238"/>
            <a:ext cx="1080000" cy="493752"/>
          </a:xfrm>
          <a:prstGeom prst="rect">
            <a:avLst/>
          </a:prstGeom>
        </p:spPr>
      </p:pic>
      <p:cxnSp>
        <p:nvCxnSpPr>
          <p:cNvPr id="9" name="Gerade Verbindung 11">
            <a:extLst>
              <a:ext uri="{FF2B5EF4-FFF2-40B4-BE49-F238E27FC236}">
                <a16:creationId xmlns:a16="http://schemas.microsoft.com/office/drawing/2014/main" id="{A01347C1-3CEA-4AA1-B75D-8721B2C138C3}"/>
              </a:ext>
            </a:extLst>
          </p:cNvPr>
          <p:cNvCxnSpPr/>
          <p:nvPr userDrawn="1"/>
        </p:nvCxnSpPr>
        <p:spPr>
          <a:xfrm>
            <a:off x="107947" y="4741374"/>
            <a:ext cx="8928107" cy="745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4C32E17-A77A-ACC1-72FF-008BFF63A0AF}"/>
              </a:ext>
            </a:extLst>
          </p:cNvPr>
          <p:cNvSpPr txBox="1">
            <a:spLocks/>
          </p:cNvSpPr>
          <p:nvPr userDrawn="1"/>
        </p:nvSpPr>
        <p:spPr>
          <a:xfrm>
            <a:off x="683568" y="4748824"/>
            <a:ext cx="3938470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/>
              <a:t>Research Group Information Systems I | human-</a:t>
            </a:r>
            <a:r>
              <a:rPr lang="de-DE" sz="900" dirty="0" err="1"/>
              <a:t>centered</a:t>
            </a:r>
            <a:r>
              <a:rPr lang="de-DE" sz="900" dirty="0"/>
              <a:t> </a:t>
            </a:r>
            <a:r>
              <a:rPr lang="de-DE" sz="900" dirty="0" err="1"/>
              <a:t>systems</a:t>
            </a:r>
            <a:r>
              <a:rPr lang="de-DE" sz="900" dirty="0"/>
              <a:t> lab (</a:t>
            </a:r>
            <a:r>
              <a:rPr lang="de-DE" sz="900" dirty="0" err="1"/>
              <a:t>h-lab</a:t>
            </a:r>
            <a:r>
              <a:rPr lang="de-DE" sz="900" dirty="0"/>
              <a:t>)</a:t>
            </a:r>
          </a:p>
          <a:p>
            <a:r>
              <a:rPr lang="de-DE" sz="900" dirty="0"/>
              <a:t>YOUR NAME (CHANGE IN SLIDE MASTER)</a:t>
            </a:r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0F1458B-94BE-4AFB-B288-49F9941E2F04}"/>
              </a:ext>
            </a:extLst>
          </p:cNvPr>
          <p:cNvSpPr txBox="1">
            <a:spLocks/>
          </p:cNvSpPr>
          <p:nvPr userDrawn="1"/>
        </p:nvSpPr>
        <p:spPr>
          <a:xfrm>
            <a:off x="4832146" y="4767774"/>
            <a:ext cx="3245053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de-DE" sz="900"/>
              <a:t>Institute for </a:t>
            </a:r>
            <a:r>
              <a:rPr lang="en-US" altLang="de-DE" sz="900" dirty="0"/>
              <a:t>Information Systems (WIN)</a:t>
            </a:r>
          </a:p>
          <a:p>
            <a:pPr algn="r" eaLnBrk="1" hangingPunct="1">
              <a:spcBef>
                <a:spcPts val="0"/>
              </a:spcBef>
            </a:pPr>
            <a:r>
              <a:rPr lang="en-US" altLang="de-DE" sz="900" dirty="0"/>
              <a:t>We create value from information</a:t>
            </a:r>
          </a:p>
        </p:txBody>
      </p:sp>
      <p:pic>
        <p:nvPicPr>
          <p:cNvPr id="4" name="Grafik 3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5FFAEBAB-624F-0A70-E02C-C673BE2EFD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779" y="4760339"/>
            <a:ext cx="603417" cy="3627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7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7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7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7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844" y="322678"/>
            <a:ext cx="6911975" cy="421481"/>
          </a:xfrm>
        </p:spPr>
        <p:txBody>
          <a:bodyPr/>
          <a:lstStyle/>
          <a:p>
            <a:r>
              <a:rPr lang="de-DE" sz="1800" dirty="0"/>
              <a:t>Thesis Title</a:t>
            </a:r>
            <a:br>
              <a:rPr lang="de-DE" sz="1800" dirty="0"/>
            </a:br>
            <a:r>
              <a:rPr lang="de-DE" sz="1800" dirty="0"/>
              <a:t>Pitch Presentation | Name | Date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27720" y="998164"/>
            <a:ext cx="2232248" cy="2718240"/>
          </a:xfrm>
          <a:prstGeom prst="roundRect">
            <a:avLst>
              <a:gd name="adj" fmla="val 461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Motivation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the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problem</a:t>
            </a:r>
            <a:r>
              <a:rPr lang="de-DE" sz="1100" dirty="0">
                <a:solidFill>
                  <a:schemeClr val="tx1"/>
                </a:solidFill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Why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important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709554" y="2212973"/>
            <a:ext cx="3727434" cy="1503431"/>
          </a:xfrm>
          <a:prstGeom prst="roundRect">
            <a:avLst>
              <a:gd name="adj" fmla="val 7543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Foundations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are</a:t>
            </a:r>
            <a:r>
              <a:rPr lang="de-DE" sz="1100" dirty="0">
                <a:solidFill>
                  <a:schemeClr val="tx1"/>
                </a:solidFill>
              </a:rPr>
              <a:t> relevant </a:t>
            </a:r>
            <a:r>
              <a:rPr lang="de-DE" sz="1100" dirty="0" err="1">
                <a:solidFill>
                  <a:schemeClr val="tx1"/>
                </a:solidFill>
              </a:rPr>
              <a:t>related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research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streams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are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conceptual</a:t>
            </a:r>
            <a:r>
              <a:rPr lang="de-DE" sz="1100" dirty="0">
                <a:solidFill>
                  <a:schemeClr val="tx1"/>
                </a:solidFill>
              </a:rPr>
              <a:t> / </a:t>
            </a:r>
            <a:r>
              <a:rPr lang="de-DE" sz="1100" dirty="0" err="1">
                <a:solidFill>
                  <a:schemeClr val="tx1"/>
                </a:solidFill>
              </a:rPr>
              <a:t>theoretical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foundations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516216" y="996311"/>
            <a:ext cx="2232248" cy="2007487"/>
          </a:xfrm>
          <a:prstGeom prst="roundRect">
            <a:avLst>
              <a:gd name="adj" fmla="val 326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Expected</a:t>
            </a:r>
            <a:r>
              <a:rPr lang="de-DE" sz="1400" b="1" dirty="0">
                <a:solidFill>
                  <a:schemeClr val="tx1"/>
                </a:solidFill>
              </a:rPr>
              <a:t> Outcomes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How</a:t>
            </a:r>
            <a:r>
              <a:rPr lang="de-DE" sz="1100" dirty="0">
                <a:solidFill>
                  <a:schemeClr val="tx1"/>
                </a:solidFill>
              </a:rPr>
              <a:t> do </a:t>
            </a:r>
            <a:r>
              <a:rPr lang="de-DE" sz="1100" dirty="0" err="1">
                <a:solidFill>
                  <a:schemeClr val="tx1"/>
                </a:solidFill>
              </a:rPr>
              <a:t>you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contribute</a:t>
            </a:r>
            <a:r>
              <a:rPr lang="de-DE" sz="1100" dirty="0">
                <a:solidFill>
                  <a:schemeClr val="tx1"/>
                </a:solidFill>
              </a:rPr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to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research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to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practice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you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are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going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for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specifically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436682" y="3763538"/>
            <a:ext cx="8311782" cy="896444"/>
          </a:xfrm>
          <a:prstGeom prst="roundRect">
            <a:avLst>
              <a:gd name="adj" fmla="val 7988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Research </a:t>
            </a:r>
            <a:r>
              <a:rPr lang="de-DE" sz="1400" b="1" dirty="0" err="1">
                <a:solidFill>
                  <a:schemeClr val="tx1"/>
                </a:solidFill>
              </a:rPr>
              <a:t>Process</a:t>
            </a:r>
            <a:endParaRPr lang="de-DE" sz="1400" b="1" dirty="0">
              <a:solidFill>
                <a:schemeClr val="tx1"/>
              </a:solidFill>
            </a:endParaRP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Which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research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activities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are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planned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Which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research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methods</a:t>
            </a:r>
            <a:r>
              <a:rPr lang="de-DE" sz="1100" dirty="0">
                <a:solidFill>
                  <a:schemeClr val="tx1"/>
                </a:solidFill>
              </a:rPr>
              <a:t> do </a:t>
            </a:r>
            <a:r>
              <a:rPr lang="de-DE" sz="1100" dirty="0" err="1">
                <a:solidFill>
                  <a:schemeClr val="tx1"/>
                </a:solidFill>
              </a:rPr>
              <a:t>you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leverage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4">
            <a:extLst>
              <a:ext uri="{FF2B5EF4-FFF2-40B4-BE49-F238E27FC236}">
                <a16:creationId xmlns:a16="http://schemas.microsoft.com/office/drawing/2014/main" id="{4973EDC7-1F3D-47A4-8804-D3B0B77F76B9}"/>
              </a:ext>
            </a:extLst>
          </p:cNvPr>
          <p:cNvSpPr/>
          <p:nvPr/>
        </p:nvSpPr>
        <p:spPr>
          <a:xfrm>
            <a:off x="2709555" y="1004783"/>
            <a:ext cx="3727433" cy="1152127"/>
          </a:xfrm>
          <a:prstGeom prst="roundRect">
            <a:avLst>
              <a:gd name="adj" fmla="val 416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Research Question(s)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What</a:t>
            </a:r>
            <a:r>
              <a:rPr lang="de-DE" sz="1200" dirty="0">
                <a:solidFill>
                  <a:schemeClr val="tx1"/>
                </a:solidFill>
              </a:rPr>
              <a:t> RQ(s) </a:t>
            </a:r>
            <a:r>
              <a:rPr lang="de-DE" sz="1200" dirty="0" err="1">
                <a:solidFill>
                  <a:schemeClr val="tx1"/>
                </a:solidFill>
              </a:rPr>
              <a:t>are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you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working</a:t>
            </a:r>
            <a:r>
              <a:rPr lang="de-DE" sz="1200" dirty="0">
                <a:solidFill>
                  <a:schemeClr val="tx1"/>
                </a:solidFill>
              </a:rPr>
              <a:t> on?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1C55286-98D9-B5A4-BD79-87698E10C8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2" t="20524" r="15198" b="29978"/>
          <a:stretch/>
        </p:blipFill>
        <p:spPr bwMode="auto">
          <a:xfrm>
            <a:off x="4716016" y="4819663"/>
            <a:ext cx="1008112" cy="2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bgerundetes Rechteck 9">
            <a:extLst>
              <a:ext uri="{FF2B5EF4-FFF2-40B4-BE49-F238E27FC236}">
                <a16:creationId xmlns:a16="http://schemas.microsoft.com/office/drawing/2014/main" id="{031A4075-D006-352C-D0BC-3210B1753D3E}"/>
              </a:ext>
            </a:extLst>
          </p:cNvPr>
          <p:cNvSpPr/>
          <p:nvPr/>
        </p:nvSpPr>
        <p:spPr>
          <a:xfrm>
            <a:off x="6518800" y="3067695"/>
            <a:ext cx="2232248" cy="631233"/>
          </a:xfrm>
          <a:prstGeom prst="roundRect">
            <a:avLst>
              <a:gd name="adj" fmla="val 945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Target </a:t>
            </a:r>
            <a:r>
              <a:rPr lang="de-DE" sz="1400" b="1" dirty="0" err="1">
                <a:solidFill>
                  <a:schemeClr val="tx1"/>
                </a:solidFill>
              </a:rPr>
              <a:t>Discipline</a:t>
            </a:r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IS </a:t>
            </a:r>
            <a:r>
              <a:rPr lang="de-DE" sz="1100" dirty="0" err="1">
                <a:solidFill>
                  <a:schemeClr val="tx1"/>
                </a:solidFill>
              </a:rPr>
              <a:t>or</a:t>
            </a:r>
            <a:r>
              <a:rPr lang="de-DE" sz="1100" dirty="0">
                <a:solidFill>
                  <a:schemeClr val="tx1"/>
                </a:solidFill>
              </a:rPr>
              <a:t> HCI</a:t>
            </a:r>
          </a:p>
        </p:txBody>
      </p:sp>
    </p:spTree>
    <p:extLst>
      <p:ext uri="{BB962C8B-B14F-4D97-AF65-F5344CB8AC3E}">
        <p14:creationId xmlns:p14="http://schemas.microsoft.com/office/powerpoint/2010/main" val="378427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844" y="322678"/>
            <a:ext cx="6911975" cy="421481"/>
          </a:xfrm>
        </p:spPr>
        <p:txBody>
          <a:bodyPr/>
          <a:lstStyle/>
          <a:p>
            <a:r>
              <a:rPr lang="de-DE" sz="1800" dirty="0"/>
              <a:t>Thesis Title</a:t>
            </a:r>
            <a:br>
              <a:rPr lang="de-DE" sz="1800" dirty="0"/>
            </a:br>
            <a:r>
              <a:rPr lang="de-DE" sz="1800" dirty="0"/>
              <a:t>Interim Presentation | Name | Date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27720" y="998164"/>
            <a:ext cx="2632112" cy="2509690"/>
          </a:xfrm>
          <a:prstGeom prst="roundRect">
            <a:avLst>
              <a:gd name="adj" fmla="val 461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Motivation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the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problem</a:t>
            </a:r>
            <a:r>
              <a:rPr lang="de-DE" sz="1100" dirty="0">
                <a:solidFill>
                  <a:schemeClr val="tx1"/>
                </a:solidFill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Why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important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131840" y="996311"/>
            <a:ext cx="3240360" cy="2509690"/>
          </a:xfrm>
          <a:prstGeom prst="roundRect">
            <a:avLst>
              <a:gd name="adj" fmla="val 7543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Completed</a:t>
            </a:r>
            <a:r>
              <a:rPr lang="de-DE" sz="1400" b="1" dirty="0">
                <a:solidFill>
                  <a:schemeClr val="tx1"/>
                </a:solidFill>
              </a:rPr>
              <a:t> Research </a:t>
            </a:r>
            <a:r>
              <a:rPr lang="de-DE" sz="1400" b="1" dirty="0" err="1">
                <a:solidFill>
                  <a:schemeClr val="tx1"/>
                </a:solidFill>
              </a:rPr>
              <a:t>Activities</a:t>
            </a:r>
            <a:endParaRPr lang="de-DE" sz="1400" b="1" dirty="0">
              <a:solidFill>
                <a:schemeClr val="tx1"/>
              </a:solidFill>
            </a:endParaRP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Which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activities</a:t>
            </a:r>
            <a:r>
              <a:rPr lang="de-DE" sz="1100" dirty="0">
                <a:solidFill>
                  <a:schemeClr val="tx1"/>
                </a:solidFill>
              </a:rPr>
              <a:t> in </a:t>
            </a:r>
            <a:r>
              <a:rPr lang="de-DE" sz="1100" dirty="0" err="1">
                <a:solidFill>
                  <a:schemeClr val="tx1"/>
                </a:solidFill>
              </a:rPr>
              <a:t>your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research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process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are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already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completed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the </a:t>
            </a:r>
            <a:r>
              <a:rPr lang="de-DE" sz="1100" dirty="0" err="1">
                <a:solidFill>
                  <a:schemeClr val="tx1"/>
                </a:solidFill>
              </a:rPr>
              <a:t>current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progress</a:t>
            </a:r>
            <a:r>
              <a:rPr lang="de-DE" sz="1100" dirty="0">
                <a:solidFill>
                  <a:schemeClr val="tx1"/>
                </a:solidFill>
              </a:rPr>
              <a:t> of </a:t>
            </a:r>
            <a:r>
              <a:rPr lang="de-DE" sz="1100" dirty="0" err="1">
                <a:solidFill>
                  <a:schemeClr val="tx1"/>
                </a:solidFill>
              </a:rPr>
              <a:t>your</a:t>
            </a:r>
            <a:r>
              <a:rPr lang="de-DE" sz="1100" dirty="0">
                <a:solidFill>
                  <a:schemeClr val="tx1"/>
                </a:solidFill>
              </a:rPr>
              <a:t> work?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444208" y="996311"/>
            <a:ext cx="2304256" cy="2509690"/>
          </a:xfrm>
          <a:prstGeom prst="roundRect">
            <a:avLst>
              <a:gd name="adj" fmla="val 326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Still </a:t>
            </a:r>
            <a:r>
              <a:rPr lang="de-DE" sz="1400" b="1" dirty="0" err="1">
                <a:solidFill>
                  <a:schemeClr val="tx1"/>
                </a:solidFill>
              </a:rPr>
              <a:t>To</a:t>
            </a:r>
            <a:r>
              <a:rPr lang="de-DE" sz="1400" b="1" dirty="0">
                <a:solidFill>
                  <a:schemeClr val="tx1"/>
                </a:solidFill>
              </a:rPr>
              <a:t> Do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 err="1">
                <a:solidFill>
                  <a:schemeClr val="tx1"/>
                </a:solidFill>
              </a:rPr>
              <a:t>What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your</a:t>
            </a:r>
            <a:r>
              <a:rPr lang="de-DE" sz="1100" dirty="0">
                <a:solidFill>
                  <a:schemeClr val="tx1"/>
                </a:solidFill>
              </a:rPr>
              <a:t> plan </a:t>
            </a:r>
            <a:r>
              <a:rPr lang="de-DE" sz="1100" dirty="0" err="1">
                <a:solidFill>
                  <a:schemeClr val="tx1"/>
                </a:solidFill>
              </a:rPr>
              <a:t>for</a:t>
            </a:r>
            <a:r>
              <a:rPr lang="de-DE" sz="1100" dirty="0">
                <a:solidFill>
                  <a:schemeClr val="tx1"/>
                </a:solidFill>
              </a:rPr>
              <a:t> the </a:t>
            </a:r>
            <a:r>
              <a:rPr lang="de-DE" sz="1100" dirty="0" err="1">
                <a:solidFill>
                  <a:schemeClr val="tx1"/>
                </a:solidFill>
              </a:rPr>
              <a:t>next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weeks</a:t>
            </a:r>
            <a:r>
              <a:rPr lang="de-DE" sz="1100" dirty="0">
                <a:solidFill>
                  <a:schemeClr val="tx1"/>
                </a:solidFill>
              </a:rPr>
              <a:t>/</a:t>
            </a:r>
            <a:r>
              <a:rPr lang="de-DE" sz="1100" dirty="0" err="1">
                <a:solidFill>
                  <a:schemeClr val="tx1"/>
                </a:solidFill>
              </a:rPr>
              <a:t>months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Where </a:t>
            </a:r>
            <a:r>
              <a:rPr lang="de-DE" sz="1100" dirty="0" err="1">
                <a:solidFill>
                  <a:schemeClr val="tx1"/>
                </a:solidFill>
              </a:rPr>
              <a:t>is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your</a:t>
            </a:r>
            <a:r>
              <a:rPr lang="de-DE" sz="1100" dirty="0">
                <a:solidFill>
                  <a:schemeClr val="tx1"/>
                </a:solidFill>
              </a:rPr>
              <a:t> thesis </a:t>
            </a:r>
            <a:r>
              <a:rPr lang="de-DE" sz="1100" dirty="0" err="1">
                <a:solidFill>
                  <a:schemeClr val="tx1"/>
                </a:solidFill>
              </a:rPr>
              <a:t>project</a:t>
            </a:r>
            <a:r>
              <a:rPr lang="de-DE" sz="1100" dirty="0">
                <a:solidFill>
                  <a:schemeClr val="tx1"/>
                </a:solidFill>
              </a:rPr>
              <a:t> </a:t>
            </a:r>
            <a:r>
              <a:rPr lang="de-DE" sz="1100" dirty="0" err="1">
                <a:solidFill>
                  <a:schemeClr val="tx1"/>
                </a:solidFill>
              </a:rPr>
              <a:t>going</a:t>
            </a:r>
            <a:r>
              <a:rPr lang="de-DE" sz="11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4" name="Abgerundetes Rechteck 4">
            <a:extLst>
              <a:ext uri="{FF2B5EF4-FFF2-40B4-BE49-F238E27FC236}">
                <a16:creationId xmlns:a16="http://schemas.microsoft.com/office/drawing/2014/main" id="{4973EDC7-1F3D-47A4-8804-D3B0B77F76B9}"/>
              </a:ext>
            </a:extLst>
          </p:cNvPr>
          <p:cNvSpPr/>
          <p:nvPr/>
        </p:nvSpPr>
        <p:spPr>
          <a:xfrm>
            <a:off x="434819" y="3526229"/>
            <a:ext cx="3784240" cy="1141537"/>
          </a:xfrm>
          <a:prstGeom prst="roundRect">
            <a:avLst>
              <a:gd name="adj" fmla="val 416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Major Change(s)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Any </a:t>
            </a:r>
            <a:r>
              <a:rPr lang="de-DE" sz="1200" dirty="0" err="1">
                <a:solidFill>
                  <a:schemeClr val="tx1"/>
                </a:solidFill>
              </a:rPr>
              <a:t>changes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to</a:t>
            </a:r>
            <a:r>
              <a:rPr lang="de-DE" sz="1200" dirty="0">
                <a:solidFill>
                  <a:schemeClr val="tx1"/>
                </a:solidFill>
              </a:rPr>
              <a:t> the RQ(s) in the pitch?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Any </a:t>
            </a:r>
            <a:r>
              <a:rPr lang="de-DE" sz="1200" dirty="0" err="1">
                <a:solidFill>
                  <a:schemeClr val="tx1"/>
                </a:solidFill>
              </a:rPr>
              <a:t>changes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to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your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planned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research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process</a:t>
            </a:r>
            <a:r>
              <a:rPr lang="de-DE" sz="1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Abgerundetes Rechteck 4">
            <a:extLst>
              <a:ext uri="{FF2B5EF4-FFF2-40B4-BE49-F238E27FC236}">
                <a16:creationId xmlns:a16="http://schemas.microsoft.com/office/drawing/2014/main" id="{C97099C2-5F46-6681-3BD1-DEB052454634}"/>
              </a:ext>
            </a:extLst>
          </p:cNvPr>
          <p:cNvSpPr/>
          <p:nvPr/>
        </p:nvSpPr>
        <p:spPr>
          <a:xfrm>
            <a:off x="4283968" y="3526229"/>
            <a:ext cx="4464496" cy="1141537"/>
          </a:xfrm>
          <a:prstGeom prst="roundRect">
            <a:avLst>
              <a:gd name="adj" fmla="val 416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Biggest</a:t>
            </a:r>
            <a:r>
              <a:rPr lang="de-DE" sz="1400" b="1" dirty="0">
                <a:solidFill>
                  <a:schemeClr val="tx1"/>
                </a:solidFill>
              </a:rPr>
              <a:t> Challenge(s)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200" dirty="0" err="1">
                <a:solidFill>
                  <a:schemeClr val="tx1"/>
                </a:solidFill>
              </a:rPr>
              <a:t>What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are</a:t>
            </a:r>
            <a:r>
              <a:rPr lang="de-DE" sz="1200" dirty="0">
                <a:solidFill>
                  <a:schemeClr val="tx1"/>
                </a:solidFill>
              </a:rPr>
              <a:t> the </a:t>
            </a:r>
            <a:r>
              <a:rPr lang="de-DE" sz="1200" dirty="0" err="1">
                <a:solidFill>
                  <a:schemeClr val="tx1"/>
                </a:solidFill>
              </a:rPr>
              <a:t>biggest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challenges</a:t>
            </a:r>
            <a:r>
              <a:rPr lang="de-DE" sz="1200" dirty="0">
                <a:solidFill>
                  <a:schemeClr val="tx1"/>
                </a:solidFill>
              </a:rPr>
              <a:t> in </a:t>
            </a:r>
            <a:r>
              <a:rPr lang="de-DE" sz="1200" dirty="0" err="1">
                <a:solidFill>
                  <a:schemeClr val="tx1"/>
                </a:solidFill>
              </a:rPr>
              <a:t>your</a:t>
            </a:r>
            <a:r>
              <a:rPr lang="de-DE" sz="1200" dirty="0">
                <a:solidFill>
                  <a:schemeClr val="tx1"/>
                </a:solidFill>
              </a:rPr>
              <a:t> thesis </a:t>
            </a:r>
            <a:r>
              <a:rPr lang="de-DE" sz="1200" dirty="0" err="1">
                <a:solidFill>
                  <a:schemeClr val="tx1"/>
                </a:solidFill>
              </a:rPr>
              <a:t>project</a:t>
            </a:r>
            <a:r>
              <a:rPr lang="de-DE" sz="12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de-DE" sz="1200" dirty="0" err="1">
                <a:solidFill>
                  <a:schemeClr val="tx1"/>
                </a:solidFill>
              </a:rPr>
              <a:t>What</a:t>
            </a:r>
            <a:r>
              <a:rPr lang="de-DE" sz="1200" dirty="0">
                <a:solidFill>
                  <a:schemeClr val="tx1"/>
                </a:solidFill>
              </a:rPr>
              <a:t> do </a:t>
            </a:r>
            <a:r>
              <a:rPr lang="de-DE" sz="1200" dirty="0" err="1">
                <a:solidFill>
                  <a:schemeClr val="tx1"/>
                </a:solidFill>
              </a:rPr>
              <a:t>you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need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help</a:t>
            </a:r>
            <a:r>
              <a:rPr lang="de-DE" sz="1200" dirty="0">
                <a:solidFill>
                  <a:schemeClr val="tx1"/>
                </a:solidFill>
              </a:rPr>
              <a:t>/</a:t>
            </a:r>
            <a:r>
              <a:rPr lang="de-DE" sz="1200" dirty="0" err="1">
                <a:solidFill>
                  <a:schemeClr val="tx1"/>
                </a:solidFill>
              </a:rPr>
              <a:t>feedback</a:t>
            </a:r>
            <a:r>
              <a:rPr lang="de-DE" sz="1200" dirty="0">
                <a:solidFill>
                  <a:schemeClr val="tx1"/>
                </a:solidFill>
              </a:rPr>
              <a:t> on?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8559F4A-FAD4-638E-6751-3E3A5F2F48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2" t="20524" r="15198" b="29978"/>
          <a:stretch/>
        </p:blipFill>
        <p:spPr bwMode="auto">
          <a:xfrm>
            <a:off x="4788024" y="4819663"/>
            <a:ext cx="1008112" cy="2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95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093" y="287016"/>
            <a:ext cx="6911975" cy="421481"/>
          </a:xfrm>
        </p:spPr>
        <p:txBody>
          <a:bodyPr/>
          <a:lstStyle/>
          <a:p>
            <a:r>
              <a:rPr lang="de-DE" sz="1800" dirty="0"/>
              <a:t>Thesis Title</a:t>
            </a:r>
            <a:br>
              <a:rPr lang="de-DE" sz="1800" dirty="0"/>
            </a:br>
            <a:r>
              <a:rPr lang="de-DE" sz="1800" dirty="0"/>
              <a:t>Name | Date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2113" y="1131590"/>
            <a:ext cx="8356600" cy="3438029"/>
          </a:xfrm>
        </p:spPr>
        <p:txBody>
          <a:bodyPr/>
          <a:lstStyle/>
          <a:p>
            <a:r>
              <a:rPr lang="de-DE" dirty="0"/>
              <a:t>Key References: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err="1">
                <a:highlight>
                  <a:srgbClr val="FFFF00"/>
                </a:highlight>
              </a:rPr>
              <a:t>Please</a:t>
            </a:r>
            <a:r>
              <a:rPr lang="de-DE" dirty="0">
                <a:highlight>
                  <a:srgbClr val="FFFF00"/>
                </a:highlight>
              </a:rPr>
              <a:t> </a:t>
            </a:r>
            <a:r>
              <a:rPr lang="de-DE" dirty="0" err="1">
                <a:highlight>
                  <a:srgbClr val="FFFF00"/>
                </a:highlight>
              </a:rPr>
              <a:t>include</a:t>
            </a:r>
            <a:r>
              <a:rPr lang="de-DE" dirty="0">
                <a:highlight>
                  <a:srgbClr val="FFFF00"/>
                </a:highlight>
              </a:rPr>
              <a:t> </a:t>
            </a:r>
            <a:r>
              <a:rPr lang="de-DE" dirty="0" err="1">
                <a:highlight>
                  <a:srgbClr val="FFFF00"/>
                </a:highlight>
              </a:rPr>
              <a:t>this</a:t>
            </a:r>
            <a:r>
              <a:rPr lang="de-DE" dirty="0">
                <a:highlight>
                  <a:srgbClr val="FFFF00"/>
                </a:highlight>
              </a:rPr>
              <a:t> </a:t>
            </a:r>
            <a:r>
              <a:rPr lang="de-DE" dirty="0" err="1">
                <a:highlight>
                  <a:srgbClr val="FFFF00"/>
                </a:highlight>
              </a:rPr>
              <a:t>for</a:t>
            </a:r>
            <a:r>
              <a:rPr lang="de-DE" dirty="0">
                <a:highlight>
                  <a:srgbClr val="FFFF00"/>
                </a:highlight>
              </a:rPr>
              <a:t> all </a:t>
            </a:r>
            <a:r>
              <a:rPr lang="de-DE" dirty="0" err="1">
                <a:highlight>
                  <a:srgbClr val="FFFF00"/>
                </a:highlight>
              </a:rPr>
              <a:t>presentations</a:t>
            </a:r>
            <a:r>
              <a:rPr lang="de-DE" dirty="0">
                <a:highlight>
                  <a:srgbClr val="FFFF00"/>
                </a:highligh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26581836"/>
      </p:ext>
    </p:extLst>
  </p:cSld>
  <p:clrMapOvr>
    <a:masterClrMapping/>
  </p:clrMapOvr>
</p:sld>
</file>

<file path=ppt/theme/theme1.xml><?xml version="1.0" encoding="utf-8"?>
<a:theme xmlns:a="http://schemas.openxmlformats.org/drawingml/2006/main" name="KIT-PPT_Master_16zu9_2016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F9A15B30AE8E48A0A57F9ED69E5548" ma:contentTypeVersion="1" ma:contentTypeDescription="Create a new document." ma:contentTypeScope="" ma:versionID="a9137f6354aef40a5ccebf25f43357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2348a27c75ab2e01b19d5c2be7058d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398842-A23C-4ABD-BF9A-CDFEA1628249}">
  <ds:schemaRefs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715ED87-22FF-45D5-916E-91C9A4F2FF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D8DC27-2193-4F76-81ED-C17D812235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KIT-PPT_Master_16zu9_2017_IISM</Template>
  <TotalTime>0</TotalTime>
  <Words>222</Words>
  <Application>Microsoft Office PowerPoint</Application>
  <PresentationFormat>Bildschirmpräsentation (16:9)</PresentationFormat>
  <Paragraphs>52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Courier New</vt:lpstr>
      <vt:lpstr>Symbol</vt:lpstr>
      <vt:lpstr>KIT-PPT_Master_16zu9_2016</vt:lpstr>
      <vt:lpstr>Thesis Title Pitch Presentation | Name | Date</vt:lpstr>
      <vt:lpstr>Thesis Title Interim Presentation | Name | Date</vt:lpstr>
      <vt:lpstr>Thesis Title Name | 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</dc:creator>
  <cp:lastModifiedBy>Mädche, Alexander (WIN)</cp:lastModifiedBy>
  <cp:revision>56</cp:revision>
  <dcterms:created xsi:type="dcterms:W3CDTF">2017-06-06T18:34:47Z</dcterms:created>
  <dcterms:modified xsi:type="dcterms:W3CDTF">2025-01-16T10:27:50Z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0x01010092F9A15B30AE8E48A0A57F9ED69E5548</vt:lpwstr>
  </property>
</Properties>
</file>